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483" r:id="rId14"/>
    <p:sldId id="399" r:id="rId15"/>
    <p:sldId id="484" r:id="rId16"/>
    <p:sldId id="485" r:id="rId17"/>
    <p:sldId id="486" r:id="rId18"/>
    <p:sldId id="379" r:id="rId19"/>
    <p:sldId id="420" r:id="rId20"/>
    <p:sldId id="482" r:id="rId21"/>
    <p:sldId id="479" r:id="rId22"/>
    <p:sldId id="370" r:id="rId23"/>
    <p:sldId id="418" r:id="rId24"/>
    <p:sldId id="451" r:id="rId25"/>
    <p:sldId id="490" r:id="rId26"/>
    <p:sldId id="380" r:id="rId27"/>
    <p:sldId id="450" r:id="rId28"/>
    <p:sldId id="381" r:id="rId29"/>
    <p:sldId id="383" r:id="rId30"/>
    <p:sldId id="382" r:id="rId31"/>
    <p:sldId id="452" r:id="rId32"/>
    <p:sldId id="453" r:id="rId33"/>
    <p:sldId id="454" r:id="rId34"/>
    <p:sldId id="462" r:id="rId35"/>
    <p:sldId id="384" r:id="rId36"/>
    <p:sldId id="385" r:id="rId37"/>
    <p:sldId id="386" r:id="rId38"/>
    <p:sldId id="489" r:id="rId39"/>
    <p:sldId id="388" r:id="rId40"/>
    <p:sldId id="488" r:id="rId41"/>
    <p:sldId id="371" r:id="rId42"/>
    <p:sldId id="455" r:id="rId43"/>
    <p:sldId id="391" r:id="rId44"/>
    <p:sldId id="393" r:id="rId45"/>
    <p:sldId id="394" r:id="rId46"/>
    <p:sldId id="402" r:id="rId47"/>
    <p:sldId id="491" r:id="rId48"/>
    <p:sldId id="404" r:id="rId49"/>
    <p:sldId id="493" r:id="rId50"/>
    <p:sldId id="395" r:id="rId51"/>
    <p:sldId id="401" r:id="rId52"/>
    <p:sldId id="492" r:id="rId53"/>
    <p:sldId id="405" r:id="rId54"/>
    <p:sldId id="494" r:id="rId55"/>
    <p:sldId id="392" r:id="rId56"/>
    <p:sldId id="372" r:id="rId57"/>
    <p:sldId id="457" r:id="rId58"/>
    <p:sldId id="463" r:id="rId59"/>
    <p:sldId id="396" r:id="rId60"/>
    <p:sldId id="412" r:id="rId61"/>
    <p:sldId id="410" r:id="rId62"/>
    <p:sldId id="407" r:id="rId63"/>
    <p:sldId id="496" r:id="rId64"/>
    <p:sldId id="408" r:id="rId65"/>
    <p:sldId id="497" r:id="rId66"/>
    <p:sldId id="498" r:id="rId67"/>
    <p:sldId id="499" r:id="rId68"/>
    <p:sldId id="423" r:id="rId69"/>
    <p:sldId id="500" r:id="rId70"/>
    <p:sldId id="389" r:id="rId71"/>
    <p:sldId id="415" r:id="rId72"/>
    <p:sldId id="424" r:id="rId73"/>
    <p:sldId id="409" r:id="rId74"/>
    <p:sldId id="501" r:id="rId75"/>
    <p:sldId id="373" r:id="rId76"/>
    <p:sldId id="456" r:id="rId77"/>
    <p:sldId id="464" r:id="rId78"/>
    <p:sldId id="425" r:id="rId79"/>
    <p:sldId id="429" r:id="rId80"/>
    <p:sldId id="430" r:id="rId81"/>
    <p:sldId id="431" r:id="rId82"/>
    <p:sldId id="434" r:id="rId83"/>
    <p:sldId id="428" r:id="rId84"/>
    <p:sldId id="433" r:id="rId85"/>
    <p:sldId id="432" r:id="rId86"/>
    <p:sldId id="435" r:id="rId87"/>
    <p:sldId id="374" r:id="rId88"/>
    <p:sldId id="458" r:id="rId89"/>
    <p:sldId id="465" r:id="rId90"/>
    <p:sldId id="436" r:id="rId91"/>
    <p:sldId id="440" r:id="rId92"/>
    <p:sldId id="437" r:id="rId93"/>
    <p:sldId id="442" r:id="rId94"/>
    <p:sldId id="441" r:id="rId95"/>
    <p:sldId id="443" r:id="rId96"/>
    <p:sldId id="444" r:id="rId97"/>
    <p:sldId id="468" r:id="rId98"/>
    <p:sldId id="375" r:id="rId99"/>
    <p:sldId id="467" r:id="rId100"/>
    <p:sldId id="446" r:id="rId101"/>
    <p:sldId id="470" r:id="rId102"/>
    <p:sldId id="481" r:id="rId103"/>
    <p:sldId id="477" r:id="rId104"/>
    <p:sldId id="476" r:id="rId105"/>
    <p:sldId id="475" r:id="rId106"/>
    <p:sldId id="478" r:id="rId107"/>
    <p:sldId id="469" r:id="rId108"/>
    <p:sldId id="471" r:id="rId109"/>
    <p:sldId id="473" r:id="rId110"/>
    <p:sldId id="472" r:id="rId111"/>
    <p:sldId id="447" r:id="rId112"/>
    <p:sldId id="474" r:id="rId113"/>
    <p:sldId id="377" r:id="rId114"/>
    <p:sldId id="449" r:id="rId115"/>
    <p:sldId id="366" r:id="rId116"/>
    <p:sldId id="448" r:id="rId117"/>
    <p:sldId id="445" r:id="rId118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6433" autoAdjust="0"/>
  </p:normalViewPr>
  <p:slideViewPr>
    <p:cSldViewPr>
      <p:cViewPr varScale="1">
        <p:scale>
          <a:sx n="128" d="100"/>
          <a:sy n="128" d="100"/>
        </p:scale>
        <p:origin x="1014" y="120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492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26.04.2017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26.04.2017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56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867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98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05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54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128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61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796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74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130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126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1564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03993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3757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29727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14318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106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98347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Java EE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104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</a:t>
            </a:r>
          </a:p>
          <a:p>
            <a:pPr lvl="2"/>
            <a:r>
              <a:rPr lang="en-US" dirty="0" smtClean="0"/>
              <a:t>Content-Type – representation the client is sending.</a:t>
            </a:r>
          </a:p>
          <a:p>
            <a:pPr lvl="2"/>
            <a:r>
              <a:rPr lang="en-US" dirty="0" smtClean="0"/>
              <a:t>Accept – representation the client accepts for the response.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105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106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&lt;name&gt;Herman Melville&lt;/name&gt;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107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108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</a:t>
            </a:r>
            <a:r>
              <a:rPr lang="en-US" altLang="en-US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en-US" dirty="0" smtClean="0"/>
              <a:t>Part of URL (</a:t>
            </a:r>
            <a:r>
              <a:rPr lang="en-US" b="1" dirty="0" smtClean="0"/>
              <a:t>@</a:t>
            </a:r>
            <a:r>
              <a:rPr lang="en-US" b="1" dirty="0" err="1" smtClean="0"/>
              <a:t>PathParam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/books/123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lvl="1"/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id)</a:t>
            </a:r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/>
          </a:p>
          <a:p>
            <a:pPr lvl="2"/>
            <a:r>
              <a:rPr lang="en-US" dirty="0" smtClean="0"/>
              <a:t>Query on the URL (</a:t>
            </a:r>
            <a:r>
              <a:rPr lang="en-US" b="1" dirty="0" smtClean="0"/>
              <a:t>@</a:t>
            </a:r>
            <a:r>
              <a:rPr lang="en-US" b="1" dirty="0" err="1" smtClean="0"/>
              <a:t>QueryParam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110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112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114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116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Toolbox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2050" name="Picture 2" descr="Safe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03" y="1412776"/>
            <a:ext cx="6438595" cy="48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44886"/>
            <a:ext cx="8001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JBoss</a:t>
            </a:r>
            <a:r>
              <a:rPr lang="en-GB" dirty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3076" name="Picture 4" descr="Bildergebnis für jboss eap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48" y="2967136"/>
            <a:ext cx="3774232" cy="3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gebnis für jboss wildf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2" y="1238677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jbo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57052"/>
            <a:ext cx="1158007" cy="7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JBoss</a:t>
            </a:r>
            <a:r>
              <a:rPr lang="en-GB" dirty="0" smtClean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 descr="jboss-eap-wildfly-upstream-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00808"/>
            <a:ext cx="72771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Java Enterprise Edition (Java EE)?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Plan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Ready?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1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packaging… “The Container</a:t>
            </a:r>
            <a:r>
              <a:rPr lang="en-US" dirty="0" smtClean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”???</a:t>
            </a: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</a:t>
            </a:r>
            <a:r>
              <a:rPr lang="en-US" b="1" dirty="0" smtClean="0"/>
              <a:t>Context 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</a:t>
            </a:r>
            <a:r>
              <a:rPr lang="en-US" b="1" dirty="0" smtClean="0"/>
              <a:t>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</a:t>
            </a:r>
            <a:r>
              <a:rPr lang="en-US" b="1" dirty="0" smtClean="0"/>
              <a:t>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</a:t>
            </a:r>
            <a:r>
              <a:rPr lang="en-US" b="1" dirty="0" smtClean="0"/>
              <a:t>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(old school) … </a:t>
            </a:r>
            <a:r>
              <a:rPr lang="en-US" b="1" dirty="0" smtClean="0"/>
              <a:t>Web Service / SOAP</a:t>
            </a:r>
            <a:r>
              <a:rPr lang="en-US" b="1" dirty="0"/>
              <a:t> </a:t>
            </a:r>
            <a:r>
              <a:rPr lang="en-US" b="1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(new school) … </a:t>
            </a:r>
            <a:r>
              <a:rPr lang="en-US" b="1" dirty="0" smtClean="0"/>
              <a:t>REST (JAX-RS)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Inversion 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 is a standard:</a:t>
            </a:r>
          </a:p>
          <a:p>
            <a:pPr lvl="2"/>
            <a:r>
              <a:rPr lang="en-US" dirty="0" smtClean="0"/>
              <a:t>Private properties.</a:t>
            </a:r>
          </a:p>
          <a:p>
            <a:pPr lvl="2"/>
            <a:r>
              <a:rPr lang="en-US" dirty="0" smtClean="0"/>
              <a:t>Getters / Setters.</a:t>
            </a:r>
          </a:p>
          <a:p>
            <a:pPr lvl="2"/>
            <a:r>
              <a:rPr lang="en-US" dirty="0" smtClean="0"/>
              <a:t>No-</a:t>
            </a:r>
            <a:r>
              <a:rPr lang="en-US" dirty="0" err="1" smtClean="0"/>
              <a:t>arg</a:t>
            </a:r>
            <a:r>
              <a:rPr lang="en-US" dirty="0" smtClean="0"/>
              <a:t> constructor.</a:t>
            </a:r>
          </a:p>
          <a:p>
            <a:pPr lvl="2"/>
            <a:r>
              <a:rPr lang="en-US" dirty="0" smtClean="0"/>
              <a:t>Implements Serializable.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Basically POJOs.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Beans which are </a:t>
            </a:r>
            <a:r>
              <a:rPr lang="en-US" i="1" dirty="0" smtClean="0"/>
              <a:t>managed by a container </a:t>
            </a:r>
            <a:r>
              <a:rPr lang="en-US" dirty="0" smtClean="0"/>
              <a:t>are known as </a:t>
            </a:r>
            <a:r>
              <a:rPr lang="en-US" b="1" dirty="0" smtClean="0"/>
              <a:t>Managed Beans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CDI Managed Beans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Enterprise Java Beans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Bean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6148" name="Picture 4" descr="Bildergebnis für java b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962139" cy="296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</a:t>
            </a:r>
            <a:r>
              <a:rPr lang="en-US" i="1" dirty="0" smtClean="0"/>
              <a:t>responsible for the creation </a:t>
            </a:r>
            <a:r>
              <a:rPr lang="en-US" dirty="0" smtClean="0"/>
              <a:t>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</a:p>
          <a:p>
            <a:pPr lvl="1"/>
            <a:r>
              <a:rPr lang="en-US" dirty="0" smtClean="0"/>
              <a:t>How to test? (tight coupling).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</a:p>
          <a:p>
            <a:pPr lvl="1"/>
            <a:r>
              <a:rPr lang="en-US" dirty="0" smtClean="0"/>
              <a:t>Better for testing.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Ibject</a:t>
            </a:r>
            <a:r>
              <a:rPr lang="en-US" dirty="0" smtClean="0"/>
              <a:t> and @</a:t>
            </a:r>
            <a:r>
              <a:rPr lang="en-US" dirty="0" err="1" smtClean="0"/>
              <a:t>Qualifer</a:t>
            </a:r>
            <a:r>
              <a:rPr lang="en-US" dirty="0" smtClean="0"/>
              <a:t> provide static bean injection.</a:t>
            </a:r>
          </a:p>
          <a:p>
            <a:pPr lvl="1"/>
            <a:r>
              <a:rPr lang="en-US" dirty="0" smtClean="0"/>
              <a:t>Producers provide runtime injection.</a:t>
            </a:r>
          </a:p>
          <a:p>
            <a:pPr lvl="1"/>
            <a:r>
              <a:rPr lang="en-US" dirty="0" smtClean="0"/>
              <a:t>Object injected may not even be a bean a may require custom initialization.</a:t>
            </a:r>
          </a:p>
          <a:p>
            <a:pPr lvl="1"/>
            <a:r>
              <a:rPr lang="en-US" dirty="0" smtClean="0"/>
              <a:t>Similar to </a:t>
            </a:r>
            <a:r>
              <a:rPr lang="en-US" i="1" dirty="0" smtClean="0"/>
              <a:t>factory pattern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Name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nameProvider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//...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Name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applyLog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@Interceptors(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Beans are deployed in bean archives which have discovery modes:</a:t>
            </a:r>
          </a:p>
          <a:p>
            <a:pPr lvl="1"/>
            <a:r>
              <a:rPr lang="en-US" dirty="0" smtClean="0"/>
              <a:t>All, annotated (default) none.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&lt;beans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xsi:schemaLocation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://xmlns.jcp.org/xml/ns/javaee/beans_1_1.xsd"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version="1.1"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bean-discovery-mode="all"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&lt;/beans&gt;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Must either be in</a:t>
            </a:r>
          </a:p>
          <a:p>
            <a:pPr lvl="2"/>
            <a:r>
              <a:rPr lang="en-US" dirty="0" smtClean="0"/>
              <a:t>(wars) </a:t>
            </a:r>
            <a:r>
              <a:rPr lang="en-US" i="1" dirty="0" smtClean="0"/>
              <a:t>WEB-INF or WEB-INF/classes/META-INF</a:t>
            </a:r>
          </a:p>
          <a:p>
            <a:pPr lvl="2"/>
            <a:r>
              <a:rPr lang="en-US" dirty="0" smtClean="0"/>
              <a:t>(jars) </a:t>
            </a:r>
            <a:r>
              <a:rPr lang="en-US" i="1" dirty="0" smtClean="0"/>
              <a:t>META-INF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eans.xml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45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 which map to a relational database, live in memory and may be persisted = </a:t>
            </a:r>
            <a:r>
              <a:rPr lang="en-US" b="1" dirty="0" smtClean="0"/>
              <a:t>Entity.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ypically represented as beans.</a:t>
            </a:r>
          </a:p>
          <a:p>
            <a:pPr lvl="1"/>
            <a:endParaRPr lang="en-US" dirty="0"/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Serializable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Book() {}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Serializable {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None static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None transient (keyword or @Transient)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Primitive, String, </a:t>
            </a:r>
            <a:r>
              <a:rPr lang="en-US" dirty="0" err="1" smtClean="0"/>
              <a:t>BigInteger</a:t>
            </a:r>
            <a:r>
              <a:rPr lang="en-US" dirty="0" smtClean="0"/>
              <a:t>, </a:t>
            </a:r>
            <a:r>
              <a:rPr lang="en-US" dirty="0" err="1" smtClean="0"/>
              <a:t>BigDecimal</a:t>
            </a:r>
            <a:r>
              <a:rPr lang="en-US" dirty="0" smtClean="0"/>
              <a:t>, </a:t>
            </a:r>
            <a:r>
              <a:rPr lang="en-US" dirty="0" err="1" smtClean="0"/>
              <a:t>java.util.Date</a:t>
            </a:r>
            <a:r>
              <a:rPr lang="en-US" dirty="0" smtClean="0"/>
              <a:t> (*), </a:t>
            </a:r>
            <a:r>
              <a:rPr lang="en-US" dirty="0" err="1" smtClean="0"/>
              <a:t>java.sql.Date</a:t>
            </a:r>
            <a:r>
              <a:rPr lang="en-US" dirty="0" smtClean="0"/>
              <a:t>(*), </a:t>
            </a:r>
            <a:r>
              <a:rPr lang="en-US" dirty="0" err="1" smtClean="0"/>
              <a:t>java.sql.Time</a:t>
            </a:r>
            <a:r>
              <a:rPr lang="en-US" dirty="0" smtClean="0"/>
              <a:t>, </a:t>
            </a:r>
            <a:r>
              <a:rPr lang="en-US" dirty="0" err="1" smtClean="0"/>
              <a:t>java.sql.Timestamp</a:t>
            </a:r>
            <a:r>
              <a:rPr lang="en-US" dirty="0" smtClean="0"/>
              <a:t>, byte[], Byte[], char[], </a:t>
            </a:r>
            <a:r>
              <a:rPr lang="en-US" dirty="0" err="1" smtClean="0"/>
              <a:t>Characer</a:t>
            </a:r>
            <a:r>
              <a:rPr lang="en-US" dirty="0" smtClean="0"/>
              <a:t>[], </a:t>
            </a:r>
            <a:r>
              <a:rPr lang="en-US" dirty="0" err="1" smtClean="0"/>
              <a:t>enums</a:t>
            </a:r>
            <a:r>
              <a:rPr lang="en-US" dirty="0" smtClean="0"/>
              <a:t> and other serializable types.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(*) = Better to use </a:t>
            </a:r>
            <a:r>
              <a:rPr lang="en-US" dirty="0" err="1" smtClean="0"/>
              <a:t>java.time.LocalDate</a:t>
            </a:r>
            <a:r>
              <a:rPr lang="en-US" dirty="0" smtClean="0"/>
              <a:t>, </a:t>
            </a:r>
            <a:r>
              <a:rPr lang="en-US" dirty="0" err="1" smtClean="0"/>
              <a:t>LocalTime</a:t>
            </a:r>
            <a:r>
              <a:rPr lang="en-US" dirty="0" smtClean="0"/>
              <a:t> and </a:t>
            </a:r>
            <a:r>
              <a:rPr lang="en-US" dirty="0" err="1" smtClean="0"/>
              <a:t>LocalDateTime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JDBC will map Java primitives to relational data types, but the rules of these mappings will vary according to database provider (and hence driver).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fields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80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MappedSuperclass</a:t>
            </a:r>
            <a:endParaRPr lang="en-US" dirty="0"/>
          </a:p>
          <a:p>
            <a:pPr lvl="2"/>
            <a:r>
              <a:rPr lang="en-US" dirty="0" smtClean="0"/>
              <a:t>Designate a none-entity super class (no direct table).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@Embeddable / @Embedded</a:t>
            </a:r>
          </a:p>
          <a:p>
            <a:pPr lvl="2"/>
            <a:r>
              <a:rPr lang="en-US" dirty="0" smtClean="0"/>
              <a:t>Embeddable is mapped to the owning entity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Others available.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Inheritance and Composition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126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“It </a:t>
            </a:r>
            <a:r>
              <a:rPr lang="en-US" i="1" dirty="0"/>
              <a:t>is no way comprehensive and omits </a:t>
            </a:r>
            <a:r>
              <a:rPr lang="en-US" b="1" i="1" u="sng" dirty="0" smtClean="0"/>
              <a:t>much</a:t>
            </a:r>
            <a:r>
              <a:rPr lang="en-US" i="1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Defines one or more </a:t>
            </a:r>
            <a:r>
              <a:rPr lang="en-US" b="1" dirty="0" smtClean="0"/>
              <a:t>Persistence Units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Persistence Unit may define:</a:t>
            </a:r>
          </a:p>
          <a:p>
            <a:pPr lvl="1"/>
            <a:r>
              <a:rPr lang="en-US" dirty="0" smtClean="0"/>
              <a:t>Transaction handling</a:t>
            </a:r>
          </a:p>
          <a:p>
            <a:pPr lvl="1"/>
            <a:r>
              <a:rPr lang="en-US" dirty="0" err="1" smtClean="0"/>
              <a:t>Datasource</a:t>
            </a:r>
            <a:r>
              <a:rPr lang="en-US" dirty="0" smtClean="0"/>
              <a:t> / provider</a:t>
            </a:r>
          </a:p>
          <a:p>
            <a:pPr lvl="1"/>
            <a:r>
              <a:rPr lang="en-US" dirty="0" smtClean="0"/>
              <a:t>Standard and vendor specific properties</a:t>
            </a:r>
          </a:p>
          <a:p>
            <a:pPr lvl="2"/>
            <a:r>
              <a:rPr lang="en-US" dirty="0" err="1" smtClean="0"/>
              <a:t>javax.persistence.jdbc.driver</a:t>
            </a:r>
            <a:endParaRPr lang="en-US" dirty="0" smtClean="0"/>
          </a:p>
          <a:p>
            <a:pPr lvl="2"/>
            <a:r>
              <a:rPr lang="en-US" dirty="0" smtClean="0"/>
              <a:t>javax.persistence.jdbc.url</a:t>
            </a:r>
          </a:p>
          <a:p>
            <a:pPr lvl="2"/>
            <a:r>
              <a:rPr lang="en-US" dirty="0" err="1" smtClean="0"/>
              <a:t>javax.persistence.jdbc.user</a:t>
            </a:r>
            <a:endParaRPr lang="en-US" dirty="0"/>
          </a:p>
          <a:p>
            <a:pPr lvl="2"/>
            <a:r>
              <a:rPr lang="en-US" dirty="0" err="1" smtClean="0"/>
              <a:t>javax.persistence.jdbc.password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38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Named (static)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JPQL / HQL</a:t>
            </a:r>
          </a:p>
          <a:p>
            <a:pPr lvl="2"/>
            <a:r>
              <a:rPr lang="en-US" dirty="0" smtClean="0"/>
              <a:t>Hybrid SQL / 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Criteria API</a:t>
            </a:r>
          </a:p>
          <a:p>
            <a:pPr lvl="2"/>
            <a:r>
              <a:rPr lang="en-US" dirty="0" smtClean="0"/>
              <a:t>OO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Native</a:t>
            </a:r>
          </a:p>
          <a:p>
            <a:pPr lvl="2"/>
            <a:r>
              <a:rPr lang="en-US" dirty="0" smtClean="0"/>
              <a:t>SQL instead of JPQL</a:t>
            </a:r>
            <a:r>
              <a:rPr lang="en-US" dirty="0"/>
              <a:t> </a:t>
            </a:r>
            <a:r>
              <a:rPr lang="en-US" dirty="0" smtClean="0"/>
              <a:t>/ HQL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Stored procedures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91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dirty="0" smtClean="0"/>
              <a:t>Session Beans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3"/>
            <a:r>
              <a:rPr lang="en-US" dirty="0" smtClean="0"/>
              <a:t>Can </a:t>
            </a:r>
            <a:r>
              <a:rPr lang="en-US" dirty="0"/>
              <a:t>be used by any request.  </a:t>
            </a:r>
            <a:endParaRPr lang="en-US" dirty="0" smtClean="0"/>
          </a:p>
          <a:p>
            <a:pPr lvl="3"/>
            <a:r>
              <a:rPr lang="en-US" dirty="0" smtClean="0"/>
              <a:t>Pooled.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dirty="0"/>
              <a:t>Holds conversational </a:t>
            </a:r>
            <a:r>
              <a:rPr lang="en-US" dirty="0" smtClean="0"/>
              <a:t>state, involves passivation.</a:t>
            </a:r>
          </a:p>
          <a:p>
            <a:pPr lvl="2"/>
            <a:endParaRPr lang="en-US" dirty="0"/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3"/>
            <a:r>
              <a:rPr lang="en-US" dirty="0"/>
              <a:t>One per application instance</a:t>
            </a:r>
            <a:r>
              <a:rPr lang="en-US" dirty="0" smtClean="0"/>
              <a:t>.</a:t>
            </a:r>
          </a:p>
          <a:p>
            <a:pPr lvl="3"/>
            <a:r>
              <a:rPr lang="en-US" dirty="0" smtClean="0"/>
              <a:t>Often used with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@Startup</a:t>
            </a:r>
            <a:endParaRPr lang="en-US" b="1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Message Driven Beans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dirty="0"/>
              <a:t>Used to implement Messaging (more later).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Entity Beans</a:t>
            </a:r>
          </a:p>
          <a:p>
            <a:pPr lvl="2"/>
            <a:r>
              <a:rPr lang="en-US" dirty="0" smtClean="0"/>
              <a:t>Obsolete, use JPA instead.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</a:t>
            </a:r>
            <a:r>
              <a:rPr lang="en-US" dirty="0" smtClean="0"/>
              <a:t>Bean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98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EJB and client are within a single VM</a:t>
            </a:r>
            <a:r>
              <a:rPr lang="en-US" dirty="0" smtClean="0"/>
              <a:t>.</a:t>
            </a:r>
            <a:endParaRPr lang="en-US" dirty="0" smtClean="0"/>
          </a:p>
          <a:p>
            <a:pPr lvl="2"/>
            <a:r>
              <a:rPr lang="en-US" dirty="0" smtClean="0"/>
              <a:t>Method parameters are </a:t>
            </a:r>
            <a:r>
              <a:rPr lang="en-US" i="1" dirty="0" smtClean="0"/>
              <a:t>passed by reference </a:t>
            </a:r>
            <a:r>
              <a:rPr lang="en-US" dirty="0" smtClean="0"/>
              <a:t>from client to bean.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@Local public interface Foo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//...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LocalBean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or </a:t>
            </a:r>
            <a:r>
              <a:rPr lang="en-US" dirty="0" smtClean="0"/>
              <a:t>just simply implementing no interface)</a:t>
            </a:r>
          </a:p>
          <a:p>
            <a:pPr lvl="2"/>
            <a:r>
              <a:rPr lang="en-US" dirty="0" smtClean="0"/>
              <a:t>Very similar to </a:t>
            </a:r>
            <a:r>
              <a:rPr lang="en-US" dirty="0" smtClean="0"/>
              <a:t>Local.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Remote (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EJB and client are used in a distributed environment (i.e. different VMs, across a network</a:t>
            </a:r>
            <a:r>
              <a:rPr lang="en-US" dirty="0" smtClean="0"/>
              <a:t>).</a:t>
            </a:r>
          </a:p>
          <a:p>
            <a:pPr lvl="2"/>
            <a:r>
              <a:rPr lang="en-US" dirty="0"/>
              <a:t>Method parameters are </a:t>
            </a:r>
            <a:r>
              <a:rPr lang="en-US" i="1" dirty="0"/>
              <a:t>passed by </a:t>
            </a:r>
            <a:r>
              <a:rPr lang="en-US" i="1" dirty="0" smtClean="0"/>
              <a:t>value </a:t>
            </a:r>
            <a:r>
              <a:rPr lang="en-US" dirty="0" smtClean="0"/>
              <a:t>from </a:t>
            </a:r>
            <a:r>
              <a:rPr lang="en-US" dirty="0"/>
              <a:t>client to </a:t>
            </a:r>
            <a:r>
              <a:rPr lang="en-US" dirty="0" smtClean="0"/>
              <a:t>bean (RMI and Serializable).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 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 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ublic class Foo implements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private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and Remote </a:t>
            </a:r>
            <a:r>
              <a:rPr lang="en-US" dirty="0" smtClean="0"/>
              <a:t>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757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@Local(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FooLocal.class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FooRemote.class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Foo implements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and Remote Views </a:t>
            </a:r>
            <a:r>
              <a:rPr lang="en-US" dirty="0" smtClean="0"/>
              <a:t>(don’t alter interface)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959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//...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 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LocalBean</a:t>
            </a:r>
            <a:endParaRPr lang="en-US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Foo implements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//...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FooClient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Inject private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@Inject private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noInterfaceView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270000" lvl="2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...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and No-Interface </a:t>
            </a:r>
            <a:r>
              <a:rPr lang="en-US" dirty="0" smtClean="0"/>
              <a:t>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05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 spec forbids the manual creation of threads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Thread creation should be done via the @Asynchronous annotation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Container will </a:t>
            </a:r>
            <a:r>
              <a:rPr lang="en-US" dirty="0" smtClean="0"/>
              <a:t>handle the </a:t>
            </a:r>
            <a:r>
              <a:rPr lang="en-US" dirty="0" smtClean="0"/>
              <a:t>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Any resource shared between threads is by guarded by default.</a:t>
            </a:r>
            <a:endParaRPr lang="en-US" dirty="0"/>
          </a:p>
          <a:p>
            <a:pPr lvl="1"/>
            <a:r>
              <a:rPr lang="en-US" dirty="0" smtClean="0"/>
              <a:t>Can use </a:t>
            </a:r>
            <a:r>
              <a:rPr lang="en-US" dirty="0" err="1" smtClean="0"/>
              <a:t>JavaSE</a:t>
            </a:r>
            <a:r>
              <a:rPr lang="en-US" dirty="0" smtClean="0"/>
              <a:t> concurrency primitives for better granularity.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SharedResource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@Lock(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LockType.WRITE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the default</a:t>
            </a:r>
            <a:endParaRPr lang="en-US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someMethodA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@Lock(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LockType.READ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someMethodB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@Lock(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LockType.READ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somemethodC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aLock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14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Via CDI injection</a:t>
            </a:r>
          </a:p>
          <a:p>
            <a:pPr marL="270000" lvl="2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EJB injection</a:t>
            </a:r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@EJB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FooLocal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localView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JNDI</a:t>
            </a:r>
          </a:p>
          <a:p>
            <a:pPr lvl="2"/>
            <a:r>
              <a:rPr lang="en-US" dirty="0" smtClean="0"/>
              <a:t>Used when client is not a Managed Bean (i.e. not in a container)</a:t>
            </a:r>
          </a:p>
          <a:p>
            <a:pPr lvl="2"/>
            <a:endParaRPr lang="en-US" dirty="0" smtClean="0"/>
          </a:p>
          <a:p>
            <a:pPr marL="270000" lvl="2" indent="0">
              <a:buNone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270000" lvl="2" indent="0">
              <a:buNone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remoteView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ctx.lookup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java:global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Foo!com.avaloq.meh.FooRemote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EJB from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907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91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10182</TotalTime>
  <Words>4068</Words>
  <Application>Microsoft Office PowerPoint</Application>
  <PresentationFormat>On-screen Show (4:3)</PresentationFormat>
  <Paragraphs>1288</Paragraphs>
  <Slides>117</Slides>
  <Notes>116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2" baseType="lpstr">
      <vt:lpstr>Arial</vt:lpstr>
      <vt:lpstr>Courier New</vt:lpstr>
      <vt:lpstr>Times New Roman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Enterprise Toolbox</vt:lpstr>
      <vt:lpstr>Java “Application Server” / Java EE Server / The Container</vt:lpstr>
      <vt:lpstr>Java “Application Server” / Java EE Server / The Container</vt:lpstr>
      <vt:lpstr>JBoss and WildFly</vt:lpstr>
      <vt:lpstr>JBoss and WildFly</vt:lpstr>
      <vt:lpstr>Agenda</vt:lpstr>
      <vt:lpstr>Not the only kid on the block</vt:lpstr>
      <vt:lpstr>PowerPoint Presentation</vt:lpstr>
      <vt:lpstr>Contents</vt:lpstr>
      <vt:lpstr>PowerPoint Presentation</vt:lpstr>
      <vt:lpstr>Context and Dependency Injection – Big Picture</vt:lpstr>
      <vt:lpstr>Context and Dependency Injection</vt:lpstr>
      <vt:lpstr>Java Bean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LoggingInterceptor</vt:lpstr>
      <vt:lpstr>Bean Lifecycle</vt:lpstr>
      <vt:lpstr>Scopes and Contexts</vt:lpstr>
      <vt:lpstr>beans.xml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Persistent fields</vt:lpstr>
      <vt:lpstr>ORM - Relationship Mapping</vt:lpstr>
      <vt:lpstr>ORM - Inheritance and Composition</vt:lpstr>
      <vt:lpstr>Persistence Unit, Persistence Context and Entity Manager </vt:lpstr>
      <vt:lpstr>Persistence Unit, Persistence Context and Entity Manager </vt:lpstr>
      <vt:lpstr>persistence.xml</vt:lpstr>
      <vt:lpstr>Entity Manager </vt:lpstr>
      <vt:lpstr>Queries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Services</vt:lpstr>
      <vt:lpstr>EJB Bean Types</vt:lpstr>
      <vt:lpstr>EJB Views </vt:lpstr>
      <vt:lpstr>Local and Remote Views </vt:lpstr>
      <vt:lpstr>Local and Remote Views (don’t alter interface)</vt:lpstr>
      <vt:lpstr>Remote and No-Interface Views </vt:lpstr>
      <vt:lpstr>Concurrency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Invoking EJB from Client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234</cp:revision>
  <dcterms:created xsi:type="dcterms:W3CDTF">2016-10-31T15:26:08Z</dcterms:created>
  <dcterms:modified xsi:type="dcterms:W3CDTF">2017-04-26T13:40:14Z</dcterms:modified>
</cp:coreProperties>
</file>